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HK Grotesk Bold Italics" panose="020B0604020202020204" charset="0"/>
      <p:regular r:id="rId27"/>
    </p:embeddedFont>
    <p:embeddedFont>
      <p:font typeface="HK Grotesk Semi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hyperlink" Target="https://codebasics.io/challenge/codebasics-resume-project-challenge/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42464"/>
            <a:ext cx="6286542" cy="7018582"/>
            <a:chOff x="0" y="0"/>
            <a:chExt cx="8382055" cy="9358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2055" cy="8951710"/>
            </a:xfrm>
            <a:custGeom>
              <a:avLst/>
              <a:gdLst/>
              <a:ahLst/>
              <a:cxnLst/>
              <a:rect l="l" t="t" r="r" b="b"/>
              <a:pathLst>
                <a:path w="8382055" h="8951710">
                  <a:moveTo>
                    <a:pt x="0" y="0"/>
                  </a:moveTo>
                  <a:lnTo>
                    <a:pt x="8382055" y="0"/>
                  </a:lnTo>
                  <a:lnTo>
                    <a:pt x="8382055" y="8951710"/>
                  </a:lnTo>
                  <a:lnTo>
                    <a:pt x="0" y="8951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5461621"/>
              <a:ext cx="3308473" cy="3896489"/>
            </a:xfrm>
            <a:custGeom>
              <a:avLst/>
              <a:gdLst/>
              <a:ahLst/>
              <a:cxnLst/>
              <a:rect l="l" t="t" r="r" b="b"/>
              <a:pathLst>
                <a:path w="3308473" h="3896489">
                  <a:moveTo>
                    <a:pt x="0" y="0"/>
                  </a:moveTo>
                  <a:lnTo>
                    <a:pt x="3308473" y="0"/>
                  </a:lnTo>
                  <a:lnTo>
                    <a:pt x="3308473" y="3896489"/>
                  </a:lnTo>
                  <a:lnTo>
                    <a:pt x="0" y="389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261661" y="8691546"/>
            <a:ext cx="2157197" cy="1133509"/>
          </a:xfrm>
          <a:custGeom>
            <a:avLst/>
            <a:gdLst/>
            <a:ahLst/>
            <a:cxnLst/>
            <a:rect l="l" t="t" r="r" b="b"/>
            <a:pathLst>
              <a:path w="2157197" h="1133509">
                <a:moveTo>
                  <a:pt x="0" y="0"/>
                </a:moveTo>
                <a:lnTo>
                  <a:pt x="2157196" y="0"/>
                </a:lnTo>
                <a:lnTo>
                  <a:pt x="2157196" y="1133508"/>
                </a:lnTo>
                <a:lnTo>
                  <a:pt x="0" y="113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188745" y="8691546"/>
            <a:ext cx="3362979" cy="1133509"/>
            <a:chOff x="0" y="0"/>
            <a:chExt cx="4483971" cy="15113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9362" cy="1511345"/>
            </a:xfrm>
            <a:custGeom>
              <a:avLst/>
              <a:gdLst/>
              <a:ahLst/>
              <a:cxnLst/>
              <a:rect l="l" t="t" r="r" b="b"/>
              <a:pathLst>
                <a:path w="1489362" h="1511345">
                  <a:moveTo>
                    <a:pt x="0" y="0"/>
                  </a:moveTo>
                  <a:lnTo>
                    <a:pt x="1489362" y="0"/>
                  </a:lnTo>
                  <a:lnTo>
                    <a:pt x="1489362" y="1511345"/>
                  </a:lnTo>
                  <a:lnTo>
                    <a:pt x="0" y="1511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16362" y="368625"/>
              <a:ext cx="2867610" cy="751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HK Grotesk"/>
                </a:rPr>
                <a:t>Power BI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8416365" y="1756764"/>
            <a:ext cx="0" cy="649224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902140" y="3874783"/>
            <a:ext cx="9033435" cy="3460225"/>
            <a:chOff x="0" y="0"/>
            <a:chExt cx="12044580" cy="46136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2044580" cy="3260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414042"/>
                  </a:solidFill>
                  <a:latin typeface="HK Grotesk Bold"/>
                </a:rPr>
                <a:t>Atilq Hardware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414042"/>
                  </a:solidFill>
                  <a:latin typeface="HK Grotesk Bold"/>
                </a:rPr>
                <a:t>Ad-hoc Insights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96072"/>
              <a:ext cx="10246721" cy="817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414042"/>
                  </a:solidFill>
                  <a:latin typeface="HK Grotesk"/>
                </a:rPr>
                <a:t>Consumer goods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13612" y="9062443"/>
            <a:ext cx="4516718" cy="62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414042"/>
                </a:solidFill>
                <a:latin typeface="HK Grotesk"/>
              </a:rPr>
              <a:t>By Karan Chaskar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2140" y="2826252"/>
            <a:ext cx="5872923" cy="62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414042"/>
                </a:solidFill>
                <a:latin typeface="HK Grotesk"/>
              </a:rPr>
              <a:t>SQL and Power BI Reports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-28942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Provide a report with all the unique product counts for each segment and sort them in descending order of product counts.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73700" y="2455358"/>
            <a:ext cx="7630854" cy="2688142"/>
          </a:xfrm>
          <a:custGeom>
            <a:avLst/>
            <a:gdLst/>
            <a:ahLst/>
            <a:cxnLst/>
            <a:rect l="l" t="t" r="r" b="b"/>
            <a:pathLst>
              <a:path w="7630854" h="2688142">
                <a:moveTo>
                  <a:pt x="0" y="0"/>
                </a:moveTo>
                <a:lnTo>
                  <a:pt x="7630855" y="0"/>
                </a:lnTo>
                <a:lnTo>
                  <a:pt x="7630855" y="2688142"/>
                </a:lnTo>
                <a:lnTo>
                  <a:pt x="0" y="268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7221" y="5560604"/>
            <a:ext cx="6171882" cy="4170190"/>
          </a:xfrm>
          <a:custGeom>
            <a:avLst/>
            <a:gdLst/>
            <a:ahLst/>
            <a:cxnLst/>
            <a:rect l="l" t="t" r="r" b="b"/>
            <a:pathLst>
              <a:path w="6171882" h="4170190">
                <a:moveTo>
                  <a:pt x="0" y="0"/>
                </a:moveTo>
                <a:lnTo>
                  <a:pt x="6171881" y="0"/>
                </a:lnTo>
                <a:lnTo>
                  <a:pt x="6171881" y="4170190"/>
                </a:lnTo>
                <a:lnTo>
                  <a:pt x="0" y="417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01027" y="5560604"/>
            <a:ext cx="10776648" cy="4169037"/>
          </a:xfrm>
          <a:custGeom>
            <a:avLst/>
            <a:gdLst/>
            <a:ahLst/>
            <a:cxnLst/>
            <a:rect l="l" t="t" r="r" b="b"/>
            <a:pathLst>
              <a:path w="10776648" h="4169037">
                <a:moveTo>
                  <a:pt x="0" y="0"/>
                </a:moveTo>
                <a:lnTo>
                  <a:pt x="10776649" y="0"/>
                </a:lnTo>
                <a:lnTo>
                  <a:pt x="10776649" y="4169037"/>
                </a:lnTo>
                <a:lnTo>
                  <a:pt x="0" y="416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03" t="-4917" r="-7054" b="-387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42305" y="399047"/>
            <a:ext cx="1735370" cy="2798984"/>
          </a:xfrm>
          <a:custGeom>
            <a:avLst/>
            <a:gdLst/>
            <a:ahLst/>
            <a:cxnLst/>
            <a:rect l="l" t="t" r="r" b="b"/>
            <a:pathLst>
              <a:path w="1735370" h="2798984">
                <a:moveTo>
                  <a:pt x="0" y="0"/>
                </a:moveTo>
                <a:lnTo>
                  <a:pt x="1735371" y="0"/>
                </a:lnTo>
                <a:lnTo>
                  <a:pt x="1735371" y="2798984"/>
                </a:lnTo>
                <a:lnTo>
                  <a:pt x="0" y="279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36332" y="2398208"/>
            <a:ext cx="7622968" cy="246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Atliq provides a wide range of products that includes Notebooks, Accessories, Peripherals at good level.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Where Desktop, Storage and Networking in low market demand of Atliq.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700" y="174138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-28942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Follow-up: Which segment had the most increase in unique products in 2021 vs. 2020?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43390" y="2479786"/>
            <a:ext cx="8363149" cy="4325667"/>
          </a:xfrm>
          <a:custGeom>
            <a:avLst/>
            <a:gdLst/>
            <a:ahLst/>
            <a:cxnLst/>
            <a:rect l="l" t="t" r="r" b="b"/>
            <a:pathLst>
              <a:path w="8363149" h="4325667">
                <a:moveTo>
                  <a:pt x="0" y="0"/>
                </a:moveTo>
                <a:lnTo>
                  <a:pt x="8363149" y="0"/>
                </a:lnTo>
                <a:lnTo>
                  <a:pt x="8363149" y="4325666"/>
                </a:lnTo>
                <a:lnTo>
                  <a:pt x="0" y="432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6" b="-47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59086" y="2479786"/>
            <a:ext cx="8298027" cy="2593133"/>
          </a:xfrm>
          <a:custGeom>
            <a:avLst/>
            <a:gdLst/>
            <a:ahLst/>
            <a:cxnLst/>
            <a:rect l="l" t="t" r="r" b="b"/>
            <a:pathLst>
              <a:path w="8298027" h="2593133">
                <a:moveTo>
                  <a:pt x="0" y="0"/>
                </a:moveTo>
                <a:lnTo>
                  <a:pt x="8298027" y="0"/>
                </a:lnTo>
                <a:lnTo>
                  <a:pt x="8298027" y="2593133"/>
                </a:lnTo>
                <a:lnTo>
                  <a:pt x="0" y="2593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10581" y="5508006"/>
            <a:ext cx="10676842" cy="4454652"/>
          </a:xfrm>
          <a:custGeom>
            <a:avLst/>
            <a:gdLst/>
            <a:ahLst/>
            <a:cxnLst/>
            <a:rect l="l" t="t" r="r" b="b"/>
            <a:pathLst>
              <a:path w="10676842" h="4454652">
                <a:moveTo>
                  <a:pt x="0" y="0"/>
                </a:moveTo>
                <a:lnTo>
                  <a:pt x="10676842" y="0"/>
                </a:lnTo>
                <a:lnTo>
                  <a:pt x="10676842" y="4454652"/>
                </a:lnTo>
                <a:lnTo>
                  <a:pt x="0" y="445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74" r="-7074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5902606" y="-115155"/>
            <a:ext cx="1746372" cy="2816730"/>
          </a:xfrm>
          <a:custGeom>
            <a:avLst/>
            <a:gdLst/>
            <a:ahLst/>
            <a:cxnLst/>
            <a:rect l="l" t="t" r="r" b="b"/>
            <a:pathLst>
              <a:path w="1746372" h="2816730">
                <a:moveTo>
                  <a:pt x="0" y="0"/>
                </a:moveTo>
                <a:lnTo>
                  <a:pt x="1746373" y="0"/>
                </a:lnTo>
                <a:lnTo>
                  <a:pt x="1746373" y="2816729"/>
                </a:lnTo>
                <a:lnTo>
                  <a:pt x="0" y="2816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3390" y="7005477"/>
            <a:ext cx="6867191" cy="295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Accessories segment had the largest increase in unique products from 2020 to 2021.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Where the Networking segment had the lowest increase in unique products from 2020 to 2021.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700" y="174138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-28942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Get the products that have the highest and lowest manufacturing costs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43390" y="2378609"/>
            <a:ext cx="8470300" cy="3846774"/>
          </a:xfrm>
          <a:custGeom>
            <a:avLst/>
            <a:gdLst/>
            <a:ahLst/>
            <a:cxnLst/>
            <a:rect l="l" t="t" r="r" b="b"/>
            <a:pathLst>
              <a:path w="8470300" h="3846774">
                <a:moveTo>
                  <a:pt x="0" y="0"/>
                </a:moveTo>
                <a:lnTo>
                  <a:pt x="8470299" y="0"/>
                </a:lnTo>
                <a:lnTo>
                  <a:pt x="8470299" y="3846773"/>
                </a:lnTo>
                <a:lnTo>
                  <a:pt x="0" y="3846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3390" y="7063582"/>
            <a:ext cx="8537102" cy="1358175"/>
          </a:xfrm>
          <a:custGeom>
            <a:avLst/>
            <a:gdLst/>
            <a:ahLst/>
            <a:cxnLst/>
            <a:rect l="l" t="t" r="r" b="b"/>
            <a:pathLst>
              <a:path w="8537102" h="1358175">
                <a:moveTo>
                  <a:pt x="0" y="0"/>
                </a:moveTo>
                <a:lnTo>
                  <a:pt x="8537101" y="0"/>
                </a:lnTo>
                <a:lnTo>
                  <a:pt x="8537101" y="1358176"/>
                </a:lnTo>
                <a:lnTo>
                  <a:pt x="0" y="135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28915" y="4303031"/>
            <a:ext cx="5859085" cy="2766396"/>
          </a:xfrm>
          <a:custGeom>
            <a:avLst/>
            <a:gdLst/>
            <a:ahLst/>
            <a:cxnLst/>
            <a:rect l="l" t="t" r="r" b="b"/>
            <a:pathLst>
              <a:path w="5859085" h="2766396">
                <a:moveTo>
                  <a:pt x="0" y="0"/>
                </a:moveTo>
                <a:lnTo>
                  <a:pt x="5859085" y="0"/>
                </a:lnTo>
                <a:lnTo>
                  <a:pt x="5859085" y="2766396"/>
                </a:lnTo>
                <a:lnTo>
                  <a:pt x="0" y="276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65489" y="7250402"/>
            <a:ext cx="5726852" cy="2590959"/>
          </a:xfrm>
          <a:custGeom>
            <a:avLst/>
            <a:gdLst/>
            <a:ahLst/>
            <a:cxnLst/>
            <a:rect l="l" t="t" r="r" b="b"/>
            <a:pathLst>
              <a:path w="5726852" h="2590959">
                <a:moveTo>
                  <a:pt x="0" y="0"/>
                </a:moveTo>
                <a:lnTo>
                  <a:pt x="5726852" y="0"/>
                </a:lnTo>
                <a:lnTo>
                  <a:pt x="5726852" y="2590960"/>
                </a:lnTo>
                <a:lnTo>
                  <a:pt x="0" y="2590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8" r="-80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58457" y="7209192"/>
            <a:ext cx="3624828" cy="3077808"/>
          </a:xfrm>
          <a:custGeom>
            <a:avLst/>
            <a:gdLst/>
            <a:ahLst/>
            <a:cxnLst/>
            <a:rect l="l" t="t" r="r" b="b"/>
            <a:pathLst>
              <a:path w="3624828" h="3077808">
                <a:moveTo>
                  <a:pt x="0" y="0"/>
                </a:moveTo>
                <a:lnTo>
                  <a:pt x="3624828" y="0"/>
                </a:lnTo>
                <a:lnTo>
                  <a:pt x="3624828" y="3077808"/>
                </a:lnTo>
                <a:lnTo>
                  <a:pt x="0" y="3077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743938" y="2156294"/>
            <a:ext cx="7131625" cy="196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AQ Home Allin1 Gen 2 has the highest manufacturing cost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AQ Master wired x1 Ms has the lowest manufacturing cost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700" y="174138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-83607"/>
            <a:ext cx="14890746" cy="2094182"/>
            <a:chOff x="0" y="0"/>
            <a:chExt cx="19854328" cy="27922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792242"/>
              <a:chOff x="0" y="0"/>
              <a:chExt cx="3921843" cy="5515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551554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551554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525558"/>
                    </a:lnTo>
                    <a:cubicBezTo>
                      <a:pt x="3921842" y="532453"/>
                      <a:pt x="3919103" y="539065"/>
                      <a:pt x="3914229" y="543940"/>
                    </a:cubicBezTo>
                    <a:cubicBezTo>
                      <a:pt x="3909353" y="548815"/>
                      <a:pt x="3902741" y="551554"/>
                      <a:pt x="3895847" y="551554"/>
                    </a:cubicBezTo>
                    <a:lnTo>
                      <a:pt x="25996" y="551554"/>
                    </a:lnTo>
                    <a:cubicBezTo>
                      <a:pt x="19101" y="551554"/>
                      <a:pt x="12489" y="548815"/>
                      <a:pt x="7614" y="543940"/>
                    </a:cubicBezTo>
                    <a:cubicBezTo>
                      <a:pt x="2739" y="539065"/>
                      <a:pt x="0" y="532453"/>
                      <a:pt x="0" y="525558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589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209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Generate a report which contains the top 5 customers who received an average high pre_invoice_discount_pct for the fiscal year 2021 and in the Indian market.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554124" y="3689441"/>
            <a:ext cx="5137337" cy="3211165"/>
          </a:xfrm>
          <a:custGeom>
            <a:avLst/>
            <a:gdLst/>
            <a:ahLst/>
            <a:cxnLst/>
            <a:rect l="l" t="t" r="r" b="b"/>
            <a:pathLst>
              <a:path w="5137337" h="3211165">
                <a:moveTo>
                  <a:pt x="0" y="0"/>
                </a:moveTo>
                <a:lnTo>
                  <a:pt x="5137336" y="0"/>
                </a:lnTo>
                <a:lnTo>
                  <a:pt x="5137336" y="3211165"/>
                </a:lnTo>
                <a:lnTo>
                  <a:pt x="0" y="321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192" y="2700249"/>
            <a:ext cx="7273014" cy="4032066"/>
          </a:xfrm>
          <a:custGeom>
            <a:avLst/>
            <a:gdLst/>
            <a:ahLst/>
            <a:cxnLst/>
            <a:rect l="l" t="t" r="r" b="b"/>
            <a:pathLst>
              <a:path w="7273014" h="4032066">
                <a:moveTo>
                  <a:pt x="0" y="0"/>
                </a:moveTo>
                <a:lnTo>
                  <a:pt x="7273013" y="0"/>
                </a:lnTo>
                <a:lnTo>
                  <a:pt x="7273013" y="4032066"/>
                </a:lnTo>
                <a:lnTo>
                  <a:pt x="0" y="403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3" b="-53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9011" y="7063582"/>
            <a:ext cx="9127047" cy="2953651"/>
          </a:xfrm>
          <a:custGeom>
            <a:avLst/>
            <a:gdLst/>
            <a:ahLst/>
            <a:cxnLst/>
            <a:rect l="l" t="t" r="r" b="b"/>
            <a:pathLst>
              <a:path w="9127047" h="2953651">
                <a:moveTo>
                  <a:pt x="0" y="0"/>
                </a:moveTo>
                <a:lnTo>
                  <a:pt x="9127047" y="0"/>
                </a:lnTo>
                <a:lnTo>
                  <a:pt x="9127047" y="2953651"/>
                </a:lnTo>
                <a:lnTo>
                  <a:pt x="0" y="295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86058" y="4126540"/>
            <a:ext cx="7317293" cy="4925101"/>
          </a:xfrm>
          <a:custGeom>
            <a:avLst/>
            <a:gdLst/>
            <a:ahLst/>
            <a:cxnLst/>
            <a:rect l="l" t="t" r="r" b="b"/>
            <a:pathLst>
              <a:path w="7317293" h="4925101">
                <a:moveTo>
                  <a:pt x="0" y="0"/>
                </a:moveTo>
                <a:lnTo>
                  <a:pt x="7317294" y="0"/>
                </a:lnTo>
                <a:lnTo>
                  <a:pt x="7317294" y="4925101"/>
                </a:lnTo>
                <a:lnTo>
                  <a:pt x="0" y="4925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01468" y="293221"/>
            <a:ext cx="2004611" cy="3233244"/>
          </a:xfrm>
          <a:custGeom>
            <a:avLst/>
            <a:gdLst/>
            <a:ahLst/>
            <a:cxnLst/>
            <a:rect l="l" t="t" r="r" b="b"/>
            <a:pathLst>
              <a:path w="2004611" h="3233244">
                <a:moveTo>
                  <a:pt x="0" y="0"/>
                </a:moveTo>
                <a:lnTo>
                  <a:pt x="2004611" y="0"/>
                </a:lnTo>
                <a:lnTo>
                  <a:pt x="2004611" y="3233244"/>
                </a:lnTo>
                <a:lnTo>
                  <a:pt x="0" y="323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743938" y="2550051"/>
            <a:ext cx="7131625" cy="97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The total average pre-invoice discount percentage of these 5 customers is 30.21%.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0192" y="194425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-10855"/>
            <a:ext cx="14890746" cy="2618057"/>
            <a:chOff x="0" y="0"/>
            <a:chExt cx="19854328" cy="3490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3490742"/>
              <a:chOff x="0" y="0"/>
              <a:chExt cx="3921843" cy="68952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68952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68952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663534"/>
                    </a:lnTo>
                    <a:cubicBezTo>
                      <a:pt x="3921842" y="670428"/>
                      <a:pt x="3919103" y="677040"/>
                      <a:pt x="3914229" y="681915"/>
                    </a:cubicBezTo>
                    <a:cubicBezTo>
                      <a:pt x="3909353" y="686790"/>
                      <a:pt x="3902741" y="689529"/>
                      <a:pt x="3895847" y="689529"/>
                    </a:cubicBezTo>
                    <a:lnTo>
                      <a:pt x="25996" y="689529"/>
                    </a:lnTo>
                    <a:cubicBezTo>
                      <a:pt x="19101" y="689529"/>
                      <a:pt x="12489" y="686790"/>
                      <a:pt x="7614" y="681915"/>
                    </a:cubicBezTo>
                    <a:cubicBezTo>
                      <a:pt x="2739" y="677040"/>
                      <a:pt x="0" y="670428"/>
                      <a:pt x="0" y="663534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7276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279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Get the complete report of the Gross sales amount for the customer “Atliq Exclusive” for each month . This analysis helps to get an idea of low and high-performing months and take strategic decisions.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25347" y="3526519"/>
            <a:ext cx="8929333" cy="3821682"/>
          </a:xfrm>
          <a:custGeom>
            <a:avLst/>
            <a:gdLst/>
            <a:ahLst/>
            <a:cxnLst/>
            <a:rect l="l" t="t" r="r" b="b"/>
            <a:pathLst>
              <a:path w="8929333" h="3821682">
                <a:moveTo>
                  <a:pt x="0" y="0"/>
                </a:moveTo>
                <a:lnTo>
                  <a:pt x="8929333" y="0"/>
                </a:lnTo>
                <a:lnTo>
                  <a:pt x="8929333" y="3821682"/>
                </a:lnTo>
                <a:lnTo>
                  <a:pt x="0" y="382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31154" y="6290736"/>
            <a:ext cx="4158472" cy="6474171"/>
          </a:xfrm>
          <a:custGeom>
            <a:avLst/>
            <a:gdLst/>
            <a:ahLst/>
            <a:cxnLst/>
            <a:rect l="l" t="t" r="r" b="b"/>
            <a:pathLst>
              <a:path w="4158472" h="6474171">
                <a:moveTo>
                  <a:pt x="0" y="0"/>
                </a:moveTo>
                <a:lnTo>
                  <a:pt x="4158472" y="0"/>
                </a:lnTo>
                <a:lnTo>
                  <a:pt x="4158472" y="6474171"/>
                </a:lnTo>
                <a:lnTo>
                  <a:pt x="0" y="647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65851" y="3583669"/>
            <a:ext cx="5659117" cy="4947423"/>
          </a:xfrm>
          <a:custGeom>
            <a:avLst/>
            <a:gdLst/>
            <a:ahLst/>
            <a:cxnLst/>
            <a:rect l="l" t="t" r="r" b="b"/>
            <a:pathLst>
              <a:path w="5659117" h="4947423">
                <a:moveTo>
                  <a:pt x="0" y="0"/>
                </a:moveTo>
                <a:lnTo>
                  <a:pt x="5659118" y="0"/>
                </a:lnTo>
                <a:lnTo>
                  <a:pt x="5659118" y="4947423"/>
                </a:lnTo>
                <a:lnTo>
                  <a:pt x="0" y="4947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5347" y="7538701"/>
            <a:ext cx="7131625" cy="246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November 2020, shows the highest gross sales of $20.46M March 2020 shows the lowest gross sales of $0.38M Fiscal year 2020 – $39.33 and fiscal year 2021 – $142.19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5347" y="2797647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863816" y="1028700"/>
            <a:ext cx="3451114" cy="2742067"/>
          </a:xfrm>
          <a:custGeom>
            <a:avLst/>
            <a:gdLst/>
            <a:ahLst/>
            <a:cxnLst/>
            <a:rect l="l" t="t" r="r" b="b"/>
            <a:pathLst>
              <a:path w="3451114" h="2742067">
                <a:moveTo>
                  <a:pt x="0" y="0"/>
                </a:moveTo>
                <a:lnTo>
                  <a:pt x="3451114" y="0"/>
                </a:lnTo>
                <a:lnTo>
                  <a:pt x="3451114" y="2742067"/>
                </a:lnTo>
                <a:lnTo>
                  <a:pt x="0" y="2742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42534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In which quarter of 2020, got the maximum total_sold_quantity?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63666" y="2530772"/>
            <a:ext cx="6778992" cy="4147148"/>
          </a:xfrm>
          <a:custGeom>
            <a:avLst/>
            <a:gdLst/>
            <a:ahLst/>
            <a:cxnLst/>
            <a:rect l="l" t="t" r="r" b="b"/>
            <a:pathLst>
              <a:path w="6778992" h="4147148">
                <a:moveTo>
                  <a:pt x="0" y="0"/>
                </a:moveTo>
                <a:lnTo>
                  <a:pt x="6778992" y="0"/>
                </a:lnTo>
                <a:lnTo>
                  <a:pt x="6778992" y="4147148"/>
                </a:lnTo>
                <a:lnTo>
                  <a:pt x="0" y="414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94385" y="7059777"/>
            <a:ext cx="6201490" cy="2940913"/>
          </a:xfrm>
          <a:custGeom>
            <a:avLst/>
            <a:gdLst/>
            <a:ahLst/>
            <a:cxnLst/>
            <a:rect l="l" t="t" r="r" b="b"/>
            <a:pathLst>
              <a:path w="6201490" h="2940913">
                <a:moveTo>
                  <a:pt x="0" y="0"/>
                </a:moveTo>
                <a:lnTo>
                  <a:pt x="6201491" y="0"/>
                </a:lnTo>
                <a:lnTo>
                  <a:pt x="6201491" y="2940913"/>
                </a:lnTo>
                <a:lnTo>
                  <a:pt x="0" y="2940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95130" y="2431316"/>
            <a:ext cx="9661310" cy="4346059"/>
          </a:xfrm>
          <a:custGeom>
            <a:avLst/>
            <a:gdLst/>
            <a:ahLst/>
            <a:cxnLst/>
            <a:rect l="l" t="t" r="r" b="b"/>
            <a:pathLst>
              <a:path w="9661310" h="4346059">
                <a:moveTo>
                  <a:pt x="0" y="0"/>
                </a:moveTo>
                <a:lnTo>
                  <a:pt x="9661310" y="0"/>
                </a:lnTo>
                <a:lnTo>
                  <a:pt x="9661310" y="4346060"/>
                </a:lnTo>
                <a:lnTo>
                  <a:pt x="0" y="434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85997" y="360147"/>
            <a:ext cx="2105625" cy="2071170"/>
          </a:xfrm>
          <a:custGeom>
            <a:avLst/>
            <a:gdLst/>
            <a:ahLst/>
            <a:cxnLst/>
            <a:rect l="l" t="t" r="r" b="b"/>
            <a:pathLst>
              <a:path w="2105625" h="2071170">
                <a:moveTo>
                  <a:pt x="0" y="0"/>
                </a:moveTo>
                <a:lnTo>
                  <a:pt x="2105626" y="0"/>
                </a:lnTo>
                <a:lnTo>
                  <a:pt x="2105626" y="2071169"/>
                </a:lnTo>
                <a:lnTo>
                  <a:pt x="0" y="2071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26034" y="6777376"/>
            <a:ext cx="2759963" cy="3223314"/>
          </a:xfrm>
          <a:custGeom>
            <a:avLst/>
            <a:gdLst/>
            <a:ahLst/>
            <a:cxnLst/>
            <a:rect l="l" t="t" r="r" b="b"/>
            <a:pathLst>
              <a:path w="2759963" h="3223314">
                <a:moveTo>
                  <a:pt x="0" y="0"/>
                </a:moveTo>
                <a:lnTo>
                  <a:pt x="2759963" y="0"/>
                </a:lnTo>
                <a:lnTo>
                  <a:pt x="2759963" y="3223314"/>
                </a:lnTo>
                <a:lnTo>
                  <a:pt x="0" y="3223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5347" y="7518260"/>
            <a:ext cx="3941976" cy="196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Q1 had the highest sales figure, followed by Q2, Q4, and Q3 with the lowest sales figure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5347" y="1838020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42534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Which channel helped to bring more gross sales in the fiscal year 2021 and the percentage of contribution?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25347" y="2431316"/>
            <a:ext cx="7990238" cy="4502549"/>
          </a:xfrm>
          <a:custGeom>
            <a:avLst/>
            <a:gdLst/>
            <a:ahLst/>
            <a:cxnLst/>
            <a:rect l="l" t="t" r="r" b="b"/>
            <a:pathLst>
              <a:path w="7990238" h="4502549">
                <a:moveTo>
                  <a:pt x="0" y="0"/>
                </a:moveTo>
                <a:lnTo>
                  <a:pt x="7990238" y="0"/>
                </a:lnTo>
                <a:lnTo>
                  <a:pt x="7990238" y="4502549"/>
                </a:lnTo>
                <a:lnTo>
                  <a:pt x="0" y="450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8300" y="7575410"/>
            <a:ext cx="6864625" cy="2138595"/>
          </a:xfrm>
          <a:custGeom>
            <a:avLst/>
            <a:gdLst/>
            <a:ahLst/>
            <a:cxnLst/>
            <a:rect l="l" t="t" r="r" b="b"/>
            <a:pathLst>
              <a:path w="6864625" h="2138595">
                <a:moveTo>
                  <a:pt x="0" y="0"/>
                </a:moveTo>
                <a:lnTo>
                  <a:pt x="6864626" y="0"/>
                </a:lnTo>
                <a:lnTo>
                  <a:pt x="6864626" y="2138595"/>
                </a:lnTo>
                <a:lnTo>
                  <a:pt x="0" y="2138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4305781"/>
            <a:ext cx="8095556" cy="5256169"/>
          </a:xfrm>
          <a:custGeom>
            <a:avLst/>
            <a:gdLst/>
            <a:ahLst/>
            <a:cxnLst/>
            <a:rect l="l" t="t" r="r" b="b"/>
            <a:pathLst>
              <a:path w="8095556" h="5256169">
                <a:moveTo>
                  <a:pt x="0" y="0"/>
                </a:moveTo>
                <a:lnTo>
                  <a:pt x="8095556" y="0"/>
                </a:lnTo>
                <a:lnTo>
                  <a:pt x="8095556" y="5256169"/>
                </a:lnTo>
                <a:lnTo>
                  <a:pt x="0" y="525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29709" y="107527"/>
            <a:ext cx="2719328" cy="2323790"/>
          </a:xfrm>
          <a:custGeom>
            <a:avLst/>
            <a:gdLst/>
            <a:ahLst/>
            <a:cxnLst/>
            <a:rect l="l" t="t" r="r" b="b"/>
            <a:pathLst>
              <a:path w="2719328" h="2323790">
                <a:moveTo>
                  <a:pt x="0" y="0"/>
                </a:moveTo>
                <a:lnTo>
                  <a:pt x="2719328" y="0"/>
                </a:lnTo>
                <a:lnTo>
                  <a:pt x="2719328" y="2323789"/>
                </a:lnTo>
                <a:lnTo>
                  <a:pt x="0" y="232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430270" y="2374166"/>
            <a:ext cx="7562503" cy="147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Retailers contributed the highest percentage of gross sales (73.23%), followed by direct sales (15.47%) and distributors (11.30%).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5347" y="1838020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627" y="42534"/>
            <a:ext cx="14890746" cy="1570307"/>
            <a:chOff x="0" y="0"/>
            <a:chExt cx="19854328" cy="20937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Get the Top 3 products in each division that have a high total_sold_quantity in the fiscal_year 2021?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25347" y="2604991"/>
            <a:ext cx="6633194" cy="4568782"/>
          </a:xfrm>
          <a:custGeom>
            <a:avLst/>
            <a:gdLst/>
            <a:ahLst/>
            <a:cxnLst/>
            <a:rect l="l" t="t" r="r" b="b"/>
            <a:pathLst>
              <a:path w="6633194" h="4568782">
                <a:moveTo>
                  <a:pt x="0" y="0"/>
                </a:moveTo>
                <a:lnTo>
                  <a:pt x="6633194" y="0"/>
                </a:lnTo>
                <a:lnTo>
                  <a:pt x="6633194" y="4568782"/>
                </a:lnTo>
                <a:lnTo>
                  <a:pt x="0" y="456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38076" y="2319241"/>
            <a:ext cx="7731643" cy="3026378"/>
          </a:xfrm>
          <a:custGeom>
            <a:avLst/>
            <a:gdLst/>
            <a:ahLst/>
            <a:cxnLst/>
            <a:rect l="l" t="t" r="r" b="b"/>
            <a:pathLst>
              <a:path w="7731643" h="3026378">
                <a:moveTo>
                  <a:pt x="0" y="0"/>
                </a:moveTo>
                <a:lnTo>
                  <a:pt x="7731643" y="0"/>
                </a:lnTo>
                <a:lnTo>
                  <a:pt x="7731643" y="3026378"/>
                </a:lnTo>
                <a:lnTo>
                  <a:pt x="0" y="3026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2" r="-64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57927" y="5709411"/>
            <a:ext cx="10215535" cy="4308893"/>
          </a:xfrm>
          <a:custGeom>
            <a:avLst/>
            <a:gdLst/>
            <a:ahLst/>
            <a:cxnLst/>
            <a:rect l="l" t="t" r="r" b="b"/>
            <a:pathLst>
              <a:path w="10215535" h="4308893">
                <a:moveTo>
                  <a:pt x="0" y="0"/>
                </a:moveTo>
                <a:lnTo>
                  <a:pt x="10215535" y="0"/>
                </a:lnTo>
                <a:lnTo>
                  <a:pt x="10215535" y="4308893"/>
                </a:lnTo>
                <a:lnTo>
                  <a:pt x="0" y="430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5" r="-72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36448" y="333061"/>
            <a:ext cx="2169609" cy="3499369"/>
          </a:xfrm>
          <a:custGeom>
            <a:avLst/>
            <a:gdLst/>
            <a:ahLst/>
            <a:cxnLst/>
            <a:rect l="l" t="t" r="r" b="b"/>
            <a:pathLst>
              <a:path w="2169609" h="3499369">
                <a:moveTo>
                  <a:pt x="0" y="0"/>
                </a:moveTo>
                <a:lnTo>
                  <a:pt x="2169608" y="0"/>
                </a:lnTo>
                <a:lnTo>
                  <a:pt x="2169608" y="3499369"/>
                </a:lnTo>
                <a:lnTo>
                  <a:pt x="0" y="349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6565" y="7759083"/>
            <a:ext cx="6633194" cy="196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Network and Storage (N &amp; S) – AQ Pen Drive 2 IN 1 Peripherals and Accessories (P &amp; A) – AQ Gamer Ms Personal Computer (PC) – AQ Digit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5347" y="1838020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2185" y="4093370"/>
            <a:ext cx="4134052" cy="5896446"/>
          </a:xfrm>
          <a:custGeom>
            <a:avLst/>
            <a:gdLst/>
            <a:ahLst/>
            <a:cxnLst/>
            <a:rect l="l" t="t" r="r" b="b"/>
            <a:pathLst>
              <a:path w="4134052" h="5896446">
                <a:moveTo>
                  <a:pt x="0" y="0"/>
                </a:moveTo>
                <a:lnTo>
                  <a:pt x="4134052" y="0"/>
                </a:lnTo>
                <a:lnTo>
                  <a:pt x="4134052" y="5896446"/>
                </a:lnTo>
                <a:lnTo>
                  <a:pt x="0" y="5896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62027"/>
              </p:ext>
            </p:extLst>
          </p:nvPr>
        </p:nvGraphicFramePr>
        <p:xfrm>
          <a:off x="2141868" y="1304454"/>
          <a:ext cx="15808364" cy="9054870"/>
        </p:xfrm>
        <a:graphic>
          <a:graphicData uri="http://schemas.openxmlformats.org/drawingml/2006/table">
            <a:tbl>
              <a:tblPr/>
              <a:tblGrid>
                <a:gridCol w="841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6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5453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22A9B"/>
                          </a:solidFill>
                          <a:latin typeface="HK Grotesk Semi-Bold"/>
                        </a:rPr>
                        <a:t>"Atliq Exclusive" operates its business in the following APAC countries: Australia, Bangladesh, India, Indonesia, Japan, New Zealand, Philippines, and South Korea.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414042"/>
                          </a:solidFill>
                          <a:latin typeface="HK Grotesk Semi-Bold"/>
                        </a:rPr>
                        <a:t>The total average pre-invoice discount percentage of these 5 customers is 30.21%.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84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22A9B"/>
                          </a:solidFill>
                          <a:latin typeface="HK Grotesk Semi-Bold"/>
                        </a:rPr>
                        <a:t>A 36.33% increase in unique product count from 2020 to 2021 may indicate that the business has grown significantly in the past year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14042"/>
                          </a:solidFill>
                          <a:latin typeface="HK Grotesk Semi-Bold"/>
                        </a:rPr>
                        <a:t>November 2020, shows the highest gross sales of $20.46M March 2020 shows the lowest gross sales of $0.38M Fiscal year 2020 – $39.33 and fiscal year 2021 – $142.19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918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22A9B"/>
                          </a:solidFill>
                          <a:latin typeface="HK Grotesk Semi-Bold"/>
                        </a:rPr>
                        <a:t>Atliq provides a wide range of products that includes Notebooks, Accessories, Peripherals at good level.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414042"/>
                          </a:solidFill>
                          <a:latin typeface="HK Grotesk Semi-Bold"/>
                        </a:rPr>
                        <a:t>Quarter 1 shows the highest count of sales in the year 2021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453">
                <a:tc>
                  <a:txBody>
                    <a:bodyPr/>
                    <a:lstStyle/>
                    <a:p>
                      <a:pPr algn="just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22A9B"/>
                          </a:solidFill>
                          <a:latin typeface="HK Grotesk Semi-Bold"/>
                        </a:rPr>
                        <a:t>34 new product items in Accessories has been introduced in the year 2021 whereas desktop shows the highest percentage increase (214%) from 2020 to 2021.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222A9B"/>
                          </a:solidFill>
                          <a:latin typeface="HK Grotesk Semi-Bold"/>
                        </a:rPr>
                        <a:t>Retailer contributed the highest percentage of gross sales : 73.23%, followed by Direct sales and Distributers. 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5453"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222A9B"/>
                          </a:solidFill>
                          <a:latin typeface="HK Grotesk Semi-Bold"/>
                        </a:rPr>
                        <a:t>AQ Home Allin1 Gen 2 has the highest manufacturing cost AQ Master wired x1 Ms has the lowest manufacturing cost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IN" sz="2500" b="1" i="0" kern="1200" dirty="0">
                          <a:solidFill>
                            <a:schemeClr val="tx2"/>
                          </a:solidFill>
                          <a:effectLst/>
                          <a:latin typeface="HK Grotesk Semi-Bold" panose="020B0604020202020204" charset="0"/>
                          <a:ea typeface="+mn-ea"/>
                          <a:cs typeface="+mn-cs"/>
                        </a:rPr>
                        <a:t>In Network and Storage AQ Pen Drive 2 in 1 has highest sold quantity. same in Peripheral and Accessories is AQ Gamer MS Personal and in Computer is AQ Digit with highest sold quantity</a:t>
                      </a:r>
                      <a:r>
                        <a:rPr lang="en-US" sz="2500" dirty="0">
                          <a:solidFill>
                            <a:schemeClr val="tx2"/>
                          </a:solidFill>
                          <a:latin typeface="HK Grotesk Semi-Bold" panose="020B0604020202020204" charset="0"/>
                        </a:rPr>
                        <a:t>. </a:t>
                      </a: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43366" y="237709"/>
            <a:ext cx="9051992" cy="10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22A9B"/>
                </a:solidFill>
                <a:latin typeface="HK Grotesk Bold"/>
              </a:rPr>
              <a:t>Key Insights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9043" y="991116"/>
            <a:ext cx="10960257" cy="8267184"/>
            <a:chOff x="0" y="0"/>
            <a:chExt cx="2886652" cy="2177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6652" cy="2177365"/>
            </a:xfrm>
            <a:custGeom>
              <a:avLst/>
              <a:gdLst/>
              <a:ahLst/>
              <a:cxnLst/>
              <a:rect l="l" t="t" r="r" b="b"/>
              <a:pathLst>
                <a:path w="2886652" h="2177365">
                  <a:moveTo>
                    <a:pt x="35318" y="0"/>
                  </a:moveTo>
                  <a:lnTo>
                    <a:pt x="2851334" y="0"/>
                  </a:lnTo>
                  <a:cubicBezTo>
                    <a:pt x="2870840" y="0"/>
                    <a:pt x="2886652" y="15812"/>
                    <a:pt x="2886652" y="35318"/>
                  </a:cubicBezTo>
                  <a:lnTo>
                    <a:pt x="2886652" y="2142047"/>
                  </a:lnTo>
                  <a:cubicBezTo>
                    <a:pt x="2886652" y="2151414"/>
                    <a:pt x="2882931" y="2160397"/>
                    <a:pt x="2876308" y="2167021"/>
                  </a:cubicBezTo>
                  <a:cubicBezTo>
                    <a:pt x="2869684" y="2173644"/>
                    <a:pt x="2860701" y="2177365"/>
                    <a:pt x="2851334" y="2177365"/>
                  </a:cubicBezTo>
                  <a:lnTo>
                    <a:pt x="35318" y="2177365"/>
                  </a:lnTo>
                  <a:cubicBezTo>
                    <a:pt x="25951" y="2177365"/>
                    <a:pt x="16968" y="2173644"/>
                    <a:pt x="10344" y="2167021"/>
                  </a:cubicBezTo>
                  <a:cubicBezTo>
                    <a:pt x="3721" y="2160397"/>
                    <a:pt x="0" y="2151414"/>
                    <a:pt x="0" y="2142047"/>
                  </a:cubicBezTo>
                  <a:lnTo>
                    <a:pt x="0" y="35318"/>
                  </a:lnTo>
                  <a:cubicBezTo>
                    <a:pt x="0" y="25951"/>
                    <a:pt x="3721" y="16968"/>
                    <a:pt x="10344" y="10344"/>
                  </a:cubicBezTo>
                  <a:cubicBezTo>
                    <a:pt x="16968" y="3721"/>
                    <a:pt x="25951" y="0"/>
                    <a:pt x="35318" y="0"/>
                  </a:cubicBezTo>
                  <a:close/>
                </a:path>
              </a:pathLst>
            </a:custGeom>
            <a:solidFill>
              <a:srgbClr val="FFD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86652" cy="221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832815"/>
            <a:ext cx="5020281" cy="5635010"/>
          </a:xfrm>
          <a:custGeom>
            <a:avLst/>
            <a:gdLst/>
            <a:ahLst/>
            <a:cxnLst/>
            <a:rect l="l" t="t" r="r" b="b"/>
            <a:pathLst>
              <a:path w="5020281" h="5635010">
                <a:moveTo>
                  <a:pt x="0" y="0"/>
                </a:moveTo>
                <a:lnTo>
                  <a:pt x="5020281" y="0"/>
                </a:lnTo>
                <a:lnTo>
                  <a:pt x="5020281" y="5635009"/>
                </a:lnTo>
                <a:lnTo>
                  <a:pt x="0" y="5635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44989" y="3647963"/>
            <a:ext cx="9853290" cy="394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Data Source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414042"/>
              </a:solidFill>
              <a:latin typeface="HK Grotesk Bold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Domain: </a:t>
            </a:r>
            <a:r>
              <a:rPr lang="en-US" sz="2799">
                <a:solidFill>
                  <a:srgbClr val="414042"/>
                </a:solidFill>
                <a:latin typeface="HK Grotesk"/>
              </a:rPr>
              <a:t>Consumer Goods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Function: </a:t>
            </a:r>
            <a:r>
              <a:rPr lang="en-US" sz="2799">
                <a:solidFill>
                  <a:srgbClr val="414042"/>
                </a:solidFill>
                <a:latin typeface="HK Grotesk"/>
              </a:rPr>
              <a:t>Executive Management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Database: </a:t>
            </a:r>
            <a:r>
              <a:rPr lang="en-US" sz="2799">
                <a:solidFill>
                  <a:srgbClr val="414042"/>
                </a:solidFill>
                <a:latin typeface="HK Grotesk"/>
              </a:rPr>
              <a:t>MySQL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Visualization Tool: </a:t>
            </a:r>
            <a:r>
              <a:rPr lang="en-US" sz="2799">
                <a:solidFill>
                  <a:srgbClr val="414042"/>
                </a:solidFill>
                <a:latin typeface="HK Grotesk"/>
              </a:rPr>
              <a:t>Power Bi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Website:</a:t>
            </a:r>
            <a:r>
              <a:rPr lang="en-US" sz="2799">
                <a:solidFill>
                  <a:srgbClr val="414042"/>
                </a:solidFill>
                <a:latin typeface="HK Grotesk"/>
              </a:rPr>
              <a:t> </a:t>
            </a:r>
            <a:r>
              <a:rPr lang="en-US" sz="2799" u="sng">
                <a:solidFill>
                  <a:srgbClr val="414042"/>
                </a:solidFill>
                <a:latin typeface="HK Grotesk"/>
                <a:hlinkClick r:id="rId4" tooltip="https://codebasics.io/challenge/codebasics-resume-project-challenge/7"/>
              </a:rPr>
              <a:t>codebasics.io/challenge/codebasics-resume-project-challenge/7</a:t>
            </a:r>
          </a:p>
        </p:txBody>
      </p:sp>
      <p:sp>
        <p:nvSpPr>
          <p:cNvPr id="7" name="Freeform 7"/>
          <p:cNvSpPr/>
          <p:nvPr/>
        </p:nvSpPr>
        <p:spPr>
          <a:xfrm>
            <a:off x="14273976" y="850488"/>
            <a:ext cx="3292405" cy="4790537"/>
          </a:xfrm>
          <a:custGeom>
            <a:avLst/>
            <a:gdLst/>
            <a:ahLst/>
            <a:cxnLst/>
            <a:rect l="l" t="t" r="r" b="b"/>
            <a:pathLst>
              <a:path w="3292405" h="4790537">
                <a:moveTo>
                  <a:pt x="0" y="0"/>
                </a:moveTo>
                <a:lnTo>
                  <a:pt x="3292405" y="0"/>
                </a:lnTo>
                <a:lnTo>
                  <a:pt x="3292405" y="4790537"/>
                </a:lnTo>
                <a:lnTo>
                  <a:pt x="0" y="479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44989" y="2036162"/>
            <a:ext cx="7633953" cy="120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9"/>
              </a:lnSpc>
            </a:pPr>
            <a:r>
              <a:rPr lang="en-US" sz="7499">
                <a:solidFill>
                  <a:srgbClr val="222A9B"/>
                </a:solidFill>
                <a:latin typeface="HK Grotesk Semi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7658100" cy="8229600"/>
            <a:chOff x="0" y="0"/>
            <a:chExt cx="201694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948" cy="2167467"/>
            </a:xfrm>
            <a:custGeom>
              <a:avLst/>
              <a:gdLst/>
              <a:ahLst/>
              <a:cxnLst/>
              <a:rect l="l" t="t" r="r" b="b"/>
              <a:pathLst>
                <a:path w="2016948" h="2167467">
                  <a:moveTo>
                    <a:pt x="50547" y="0"/>
                  </a:moveTo>
                  <a:lnTo>
                    <a:pt x="1966401" y="0"/>
                  </a:lnTo>
                  <a:cubicBezTo>
                    <a:pt x="1979807" y="0"/>
                    <a:pt x="1992664" y="5326"/>
                    <a:pt x="2002143" y="14805"/>
                  </a:cubicBezTo>
                  <a:cubicBezTo>
                    <a:pt x="2011623" y="24284"/>
                    <a:pt x="2016948" y="37141"/>
                    <a:pt x="2016948" y="50547"/>
                  </a:cubicBezTo>
                  <a:lnTo>
                    <a:pt x="2016948" y="2116919"/>
                  </a:lnTo>
                  <a:cubicBezTo>
                    <a:pt x="2016948" y="2130325"/>
                    <a:pt x="2011623" y="2143182"/>
                    <a:pt x="2002143" y="2152662"/>
                  </a:cubicBezTo>
                  <a:cubicBezTo>
                    <a:pt x="1992664" y="2162141"/>
                    <a:pt x="1979807" y="2167467"/>
                    <a:pt x="1966401" y="2167467"/>
                  </a:cubicBezTo>
                  <a:lnTo>
                    <a:pt x="50547" y="2167467"/>
                  </a:lnTo>
                  <a:cubicBezTo>
                    <a:pt x="37141" y="2167467"/>
                    <a:pt x="24284" y="2162141"/>
                    <a:pt x="14805" y="2152662"/>
                  </a:cubicBezTo>
                  <a:cubicBezTo>
                    <a:pt x="5326" y="2143182"/>
                    <a:pt x="0" y="2130325"/>
                    <a:pt x="0" y="2116919"/>
                  </a:cubicBezTo>
                  <a:lnTo>
                    <a:pt x="0" y="50547"/>
                  </a:lnTo>
                  <a:cubicBezTo>
                    <a:pt x="0" y="37141"/>
                    <a:pt x="5326" y="24284"/>
                    <a:pt x="14805" y="14805"/>
                  </a:cubicBezTo>
                  <a:cubicBezTo>
                    <a:pt x="24284" y="5326"/>
                    <a:pt x="37141" y="0"/>
                    <a:pt x="50547" y="0"/>
                  </a:cubicBezTo>
                  <a:close/>
                </a:path>
              </a:pathLst>
            </a:custGeom>
            <a:solidFill>
              <a:srgbClr val="FFD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1694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07681" y="5143500"/>
            <a:ext cx="3163194" cy="3157443"/>
          </a:xfrm>
          <a:custGeom>
            <a:avLst/>
            <a:gdLst/>
            <a:ahLst/>
            <a:cxnLst/>
            <a:rect l="l" t="t" r="r" b="b"/>
            <a:pathLst>
              <a:path w="3163194" h="3157443">
                <a:moveTo>
                  <a:pt x="0" y="0"/>
                </a:moveTo>
                <a:lnTo>
                  <a:pt x="3163194" y="0"/>
                </a:lnTo>
                <a:lnTo>
                  <a:pt x="3163194" y="3157443"/>
                </a:lnTo>
                <a:lnTo>
                  <a:pt x="0" y="315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05500" y="2638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7177" y="3197647"/>
            <a:ext cx="6261996" cy="118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7799">
                <a:solidFill>
                  <a:srgbClr val="FFFFFF"/>
                </a:solidFill>
                <a:latin typeface="HK Grotesk Semi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7177" y="5611307"/>
            <a:ext cx="5985139" cy="166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HK Grotesk"/>
              </a:rPr>
              <a:t>Ad-hoc Insights</a:t>
            </a:r>
          </a:p>
          <a:p>
            <a:pPr>
              <a:lnSpc>
                <a:spcPts val="2100"/>
              </a:lnSpc>
            </a:pPr>
            <a:endParaRPr lang="en-US" sz="4799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Semi-Bold"/>
              </a:rPr>
              <a:t>Domain:  Consumer Goods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020300" y="3538633"/>
            <a:ext cx="5905500" cy="4335847"/>
            <a:chOff x="0" y="0"/>
            <a:chExt cx="7874000" cy="578112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09550"/>
              <a:ext cx="787400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About Atliq Hardware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9905"/>
              <a:ext cx="787400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Task to Perform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49483"/>
              <a:ext cx="787400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Database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29061"/>
              <a:ext cx="787400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Data Model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08640"/>
              <a:ext cx="787400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Outputs / Visualization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171409"/>
              <a:ext cx="7874000" cy="1609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Key Insights</a:t>
              </a:r>
            </a:p>
            <a:p>
              <a:pPr marL="561341" lvl="1" indent="-280670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414042"/>
                  </a:solidFill>
                  <a:latin typeface="HK Grotesk Bold"/>
                </a:rPr>
                <a:t>Dashboard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20300" y="1863154"/>
            <a:ext cx="4110633" cy="82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HK Grotesk Bold"/>
              </a:rPr>
              <a:t>Atilq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03666"/>
            <a:ext cx="15773400" cy="6468796"/>
            <a:chOff x="0" y="0"/>
            <a:chExt cx="4154311" cy="1703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311" cy="1703716"/>
            </a:xfrm>
            <a:custGeom>
              <a:avLst/>
              <a:gdLst/>
              <a:ahLst/>
              <a:cxnLst/>
              <a:rect l="l" t="t" r="r" b="b"/>
              <a:pathLst>
                <a:path w="4154311" h="1703716">
                  <a:moveTo>
                    <a:pt x="24541" y="0"/>
                  </a:moveTo>
                  <a:lnTo>
                    <a:pt x="4129770" y="0"/>
                  </a:lnTo>
                  <a:cubicBezTo>
                    <a:pt x="4143324" y="0"/>
                    <a:pt x="4154311" y="10987"/>
                    <a:pt x="4154311" y="24541"/>
                  </a:cubicBezTo>
                  <a:lnTo>
                    <a:pt x="4154311" y="1679175"/>
                  </a:lnTo>
                  <a:cubicBezTo>
                    <a:pt x="4154311" y="1685683"/>
                    <a:pt x="4151726" y="1691926"/>
                    <a:pt x="4147123" y="1696528"/>
                  </a:cubicBezTo>
                  <a:cubicBezTo>
                    <a:pt x="4142521" y="1701130"/>
                    <a:pt x="4136279" y="1703716"/>
                    <a:pt x="4129770" y="1703716"/>
                  </a:cubicBezTo>
                  <a:lnTo>
                    <a:pt x="24541" y="1703716"/>
                  </a:lnTo>
                  <a:cubicBezTo>
                    <a:pt x="10987" y="1703716"/>
                    <a:pt x="0" y="1692728"/>
                    <a:pt x="0" y="1679175"/>
                  </a:cubicBezTo>
                  <a:lnTo>
                    <a:pt x="0" y="24541"/>
                  </a:lnTo>
                  <a:cubicBezTo>
                    <a:pt x="0" y="10987"/>
                    <a:pt x="10987" y="0"/>
                    <a:pt x="24541" y="0"/>
                  </a:cubicBezTo>
                  <a:close/>
                </a:path>
              </a:pathLst>
            </a:custGeom>
            <a:solidFill>
              <a:srgbClr val="222A9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54311" cy="174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635398"/>
            <a:ext cx="14410460" cy="593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Atliq Hardwares is one of the leading computer hardware producers in India and well expanded in other countries too.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 Bold"/>
            </a:endParaRP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Atliq Hardware operates in 27 countries worldwide across four main regions: Asia Pacific (APAC), Europe (EU), North America (NA), and Latin America (LATAM).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 Bold"/>
            </a:endParaRP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The company serves a total of 74 customers across these regions.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1499"/>
              </a:lnSpc>
            </a:pPr>
            <a:endParaRPr lang="en-US" sz="2999">
              <a:solidFill>
                <a:srgbClr val="FFFFFF"/>
              </a:solidFill>
              <a:latin typeface="HK Grotesk Bold"/>
            </a:endParaRP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Atliq Hardware offers products in three main divisions: Peripherals and Accessories (P &amp; A), Network and Storage (N &amp; S), and Personal Computer (PC).</a:t>
            </a:r>
          </a:p>
        </p:txBody>
      </p:sp>
      <p:sp>
        <p:nvSpPr>
          <p:cNvPr id="6" name="Freeform 6"/>
          <p:cNvSpPr/>
          <p:nvPr/>
        </p:nvSpPr>
        <p:spPr>
          <a:xfrm>
            <a:off x="12857153" y="514770"/>
            <a:ext cx="5164014" cy="3267412"/>
          </a:xfrm>
          <a:custGeom>
            <a:avLst/>
            <a:gdLst/>
            <a:ahLst/>
            <a:cxnLst/>
            <a:rect l="l" t="t" r="r" b="b"/>
            <a:pathLst>
              <a:path w="5164014" h="3267412">
                <a:moveTo>
                  <a:pt x="0" y="0"/>
                </a:moveTo>
                <a:lnTo>
                  <a:pt x="5164013" y="0"/>
                </a:lnTo>
                <a:lnTo>
                  <a:pt x="5164013" y="3267413"/>
                </a:lnTo>
                <a:lnTo>
                  <a:pt x="0" y="326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610341"/>
            <a:ext cx="8115300" cy="10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414042"/>
                </a:solidFill>
                <a:latin typeface="HK Grotesk Semi-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488431"/>
            <a:ext cx="4744687" cy="3769869"/>
          </a:xfrm>
          <a:custGeom>
            <a:avLst/>
            <a:gdLst/>
            <a:ahLst/>
            <a:cxnLst/>
            <a:rect l="l" t="t" r="r" b="b"/>
            <a:pathLst>
              <a:path w="4744687" h="3769869">
                <a:moveTo>
                  <a:pt x="0" y="0"/>
                </a:moveTo>
                <a:lnTo>
                  <a:pt x="4744687" y="0"/>
                </a:lnTo>
                <a:lnTo>
                  <a:pt x="4744687" y="3769869"/>
                </a:lnTo>
                <a:lnTo>
                  <a:pt x="0" y="3769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7099" y="6891822"/>
            <a:ext cx="1567603" cy="1846214"/>
          </a:xfrm>
          <a:custGeom>
            <a:avLst/>
            <a:gdLst/>
            <a:ahLst/>
            <a:cxnLst/>
            <a:rect l="l" t="t" r="r" b="b"/>
            <a:pathLst>
              <a:path w="1567603" h="1846214">
                <a:moveTo>
                  <a:pt x="0" y="0"/>
                </a:moveTo>
                <a:lnTo>
                  <a:pt x="1567603" y="0"/>
                </a:lnTo>
                <a:lnTo>
                  <a:pt x="1567603" y="1846214"/>
                </a:lnTo>
                <a:lnTo>
                  <a:pt x="0" y="184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7099" y="2406360"/>
            <a:ext cx="4536288" cy="81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222A9B"/>
                </a:solidFill>
                <a:latin typeface="HK Grotesk Semi-Bold"/>
              </a:rPr>
              <a:t>Task to Perform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6269980" y="1339351"/>
          <a:ext cx="10989320" cy="7918950"/>
        </p:xfrm>
        <a:graphic>
          <a:graphicData uri="http://schemas.openxmlformats.org/drawingml/2006/table">
            <a:tbl>
              <a:tblPr/>
              <a:tblGrid>
                <a:gridCol w="1442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95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22A9B"/>
                          </a:solidFill>
                          <a:latin typeface="HK Grotesk Semi-Bold"/>
                        </a:rPr>
                        <a:t>Step 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14042"/>
                          </a:solidFill>
                          <a:latin typeface="HK Grotesk Semi-Bold"/>
                        </a:rPr>
                        <a:t>There are 10 ad hoc requests for which the business needs insights.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40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22A9B"/>
                          </a:solidFill>
                          <a:latin typeface="HK Grotesk Semi-Bold"/>
                        </a:rPr>
                        <a:t>Step 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14042"/>
                          </a:solidFill>
                          <a:latin typeface="HK Grotesk Semi-Bold"/>
                        </a:rPr>
                        <a:t>We need to run a SQL query to answer these requests.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858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22A9B"/>
                          </a:solidFill>
                          <a:latin typeface="HK Grotesk Semi-Bold"/>
                        </a:rPr>
                        <a:t>Step 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14042"/>
                          </a:solidFill>
                          <a:latin typeface="HK Grotesk Semi-Bold"/>
                        </a:rPr>
                        <a:t>The target audience of this dashboard is top-level management - hence we need to create a presentation to show the insights.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6767370" y="2491878"/>
            <a:ext cx="632360" cy="657852"/>
          </a:xfrm>
          <a:custGeom>
            <a:avLst/>
            <a:gdLst/>
            <a:ahLst/>
            <a:cxnLst/>
            <a:rect l="l" t="t" r="r" b="b"/>
            <a:pathLst>
              <a:path w="632360" h="657852">
                <a:moveTo>
                  <a:pt x="0" y="0"/>
                </a:moveTo>
                <a:lnTo>
                  <a:pt x="632360" y="0"/>
                </a:lnTo>
                <a:lnTo>
                  <a:pt x="632360" y="657852"/>
                </a:lnTo>
                <a:lnTo>
                  <a:pt x="0" y="65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67370" y="5143500"/>
            <a:ext cx="632360" cy="657852"/>
          </a:xfrm>
          <a:custGeom>
            <a:avLst/>
            <a:gdLst/>
            <a:ahLst/>
            <a:cxnLst/>
            <a:rect l="l" t="t" r="r" b="b"/>
            <a:pathLst>
              <a:path w="632360" h="657852">
                <a:moveTo>
                  <a:pt x="0" y="0"/>
                </a:moveTo>
                <a:lnTo>
                  <a:pt x="632360" y="0"/>
                </a:lnTo>
                <a:lnTo>
                  <a:pt x="632360" y="657852"/>
                </a:lnTo>
                <a:lnTo>
                  <a:pt x="0" y="65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67370" y="7486003"/>
            <a:ext cx="632360" cy="657852"/>
          </a:xfrm>
          <a:custGeom>
            <a:avLst/>
            <a:gdLst/>
            <a:ahLst/>
            <a:cxnLst/>
            <a:rect l="l" t="t" r="r" b="b"/>
            <a:pathLst>
              <a:path w="632360" h="657852">
                <a:moveTo>
                  <a:pt x="0" y="0"/>
                </a:moveTo>
                <a:lnTo>
                  <a:pt x="632360" y="0"/>
                </a:lnTo>
                <a:lnTo>
                  <a:pt x="632360" y="657852"/>
                </a:lnTo>
                <a:lnTo>
                  <a:pt x="0" y="65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6008" y="0"/>
            <a:ext cx="9540008" cy="10287000"/>
            <a:chOff x="0" y="0"/>
            <a:chExt cx="251259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1259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77549" y="826964"/>
            <a:ext cx="13009671" cy="1722385"/>
            <a:chOff x="0" y="0"/>
            <a:chExt cx="3426416" cy="453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6416" cy="453632"/>
            </a:xfrm>
            <a:custGeom>
              <a:avLst/>
              <a:gdLst/>
              <a:ahLst/>
              <a:cxnLst/>
              <a:rect l="l" t="t" r="r" b="b"/>
              <a:pathLst>
                <a:path w="3426416" h="453632">
                  <a:moveTo>
                    <a:pt x="29754" y="0"/>
                  </a:moveTo>
                  <a:lnTo>
                    <a:pt x="3396661" y="0"/>
                  </a:lnTo>
                  <a:cubicBezTo>
                    <a:pt x="3404553" y="0"/>
                    <a:pt x="3412121" y="3135"/>
                    <a:pt x="3417701" y="8715"/>
                  </a:cubicBezTo>
                  <a:cubicBezTo>
                    <a:pt x="3423281" y="14295"/>
                    <a:pt x="3426416" y="21863"/>
                    <a:pt x="3426416" y="29754"/>
                  </a:cubicBezTo>
                  <a:lnTo>
                    <a:pt x="3426416" y="423878"/>
                  </a:lnTo>
                  <a:cubicBezTo>
                    <a:pt x="3426416" y="440311"/>
                    <a:pt x="3413094" y="453632"/>
                    <a:pt x="3396661" y="453632"/>
                  </a:cubicBezTo>
                  <a:lnTo>
                    <a:pt x="29754" y="453632"/>
                  </a:lnTo>
                  <a:cubicBezTo>
                    <a:pt x="13322" y="453632"/>
                    <a:pt x="0" y="440311"/>
                    <a:pt x="0" y="423878"/>
                  </a:cubicBezTo>
                  <a:lnTo>
                    <a:pt x="0" y="29754"/>
                  </a:lnTo>
                  <a:cubicBezTo>
                    <a:pt x="0" y="13322"/>
                    <a:pt x="13322" y="0"/>
                    <a:pt x="29754" y="0"/>
                  </a:cubicBezTo>
                  <a:close/>
                </a:path>
              </a:pathLst>
            </a:custGeom>
            <a:solidFill>
              <a:srgbClr val="222A9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26416" cy="491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70400" y="4105827"/>
            <a:ext cx="5007192" cy="2631052"/>
          </a:xfrm>
          <a:custGeom>
            <a:avLst/>
            <a:gdLst/>
            <a:ahLst/>
            <a:cxnLst/>
            <a:rect l="l" t="t" r="r" b="b"/>
            <a:pathLst>
              <a:path w="5007192" h="2631052">
                <a:moveTo>
                  <a:pt x="0" y="0"/>
                </a:moveTo>
                <a:lnTo>
                  <a:pt x="5007192" y="0"/>
                </a:lnTo>
                <a:lnTo>
                  <a:pt x="5007192" y="2631052"/>
                </a:lnTo>
                <a:lnTo>
                  <a:pt x="0" y="2631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63380" y="4105827"/>
            <a:ext cx="2892932" cy="2935632"/>
          </a:xfrm>
          <a:custGeom>
            <a:avLst/>
            <a:gdLst/>
            <a:ahLst/>
            <a:cxnLst/>
            <a:rect l="l" t="t" r="r" b="b"/>
            <a:pathLst>
              <a:path w="2892932" h="2935632">
                <a:moveTo>
                  <a:pt x="0" y="0"/>
                </a:moveTo>
                <a:lnTo>
                  <a:pt x="2892932" y="0"/>
                </a:lnTo>
                <a:lnTo>
                  <a:pt x="2892932" y="2935632"/>
                </a:lnTo>
                <a:lnTo>
                  <a:pt x="0" y="293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56312" y="1306553"/>
            <a:ext cx="5307898" cy="4114800"/>
          </a:xfrm>
          <a:custGeom>
            <a:avLst/>
            <a:gdLst/>
            <a:ahLst/>
            <a:cxnLst/>
            <a:rect l="l" t="t" r="r" b="b"/>
            <a:pathLst>
              <a:path w="5307898" h="4114800">
                <a:moveTo>
                  <a:pt x="0" y="0"/>
                </a:moveTo>
                <a:lnTo>
                  <a:pt x="5307897" y="0"/>
                </a:lnTo>
                <a:lnTo>
                  <a:pt x="53078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00423" y="1015878"/>
            <a:ext cx="12087154" cy="147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HK Grotesk Bold"/>
              </a:rPr>
              <a:t>Ad-hoc requests along with the queried results, visualization and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2446" y="3129052"/>
            <a:ext cx="4761868" cy="49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222A9B"/>
                </a:solidFill>
                <a:latin typeface="HK Grotesk Bold"/>
              </a:rPr>
              <a:t>Visualization Tool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1323" y="8245732"/>
            <a:ext cx="610534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HK Grotesk Bold"/>
              </a:rPr>
              <a:t>MySQL is a relational database that uses structured query language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2245" y="3129052"/>
            <a:ext cx="6105347" cy="49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222A9B"/>
                </a:solidFill>
                <a:latin typeface="HK Grotesk Bold"/>
              </a:rPr>
              <a:t>Queried Result Tools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03632" y="8233534"/>
            <a:ext cx="7055668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HK Grotesk Bold"/>
              </a:rPr>
              <a:t>Power BI is a Microsoft tool that helps businesses analyze and visualize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73180" y="7136929"/>
            <a:ext cx="1801632" cy="75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HK Grotesk Bold"/>
              </a:rPr>
              <a:t>MySQL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14809" y="7136929"/>
            <a:ext cx="2541503" cy="7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HK Grotesk Bold"/>
              </a:rPr>
              <a:t>Power BI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454" y="1028700"/>
            <a:ext cx="13009671" cy="3500351"/>
            <a:chOff x="0" y="0"/>
            <a:chExt cx="3426416" cy="921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6416" cy="921903"/>
            </a:xfrm>
            <a:custGeom>
              <a:avLst/>
              <a:gdLst/>
              <a:ahLst/>
              <a:cxnLst/>
              <a:rect l="l" t="t" r="r" b="b"/>
              <a:pathLst>
                <a:path w="3426416" h="921903">
                  <a:moveTo>
                    <a:pt x="29754" y="0"/>
                  </a:moveTo>
                  <a:lnTo>
                    <a:pt x="3396661" y="0"/>
                  </a:lnTo>
                  <a:cubicBezTo>
                    <a:pt x="3404553" y="0"/>
                    <a:pt x="3412121" y="3135"/>
                    <a:pt x="3417701" y="8715"/>
                  </a:cubicBezTo>
                  <a:cubicBezTo>
                    <a:pt x="3423281" y="14295"/>
                    <a:pt x="3426416" y="21863"/>
                    <a:pt x="3426416" y="29754"/>
                  </a:cubicBezTo>
                  <a:lnTo>
                    <a:pt x="3426416" y="892149"/>
                  </a:lnTo>
                  <a:cubicBezTo>
                    <a:pt x="3426416" y="908582"/>
                    <a:pt x="3413094" y="921903"/>
                    <a:pt x="3396661" y="921903"/>
                  </a:cubicBezTo>
                  <a:lnTo>
                    <a:pt x="29754" y="921903"/>
                  </a:lnTo>
                  <a:cubicBezTo>
                    <a:pt x="21863" y="921903"/>
                    <a:pt x="14295" y="918768"/>
                    <a:pt x="8715" y="913188"/>
                  </a:cubicBezTo>
                  <a:cubicBezTo>
                    <a:pt x="3135" y="907608"/>
                    <a:pt x="0" y="900040"/>
                    <a:pt x="0" y="892149"/>
                  </a:cubicBezTo>
                  <a:lnTo>
                    <a:pt x="0" y="29754"/>
                  </a:lnTo>
                  <a:cubicBezTo>
                    <a:pt x="0" y="13322"/>
                    <a:pt x="13322" y="0"/>
                    <a:pt x="29754" y="0"/>
                  </a:cubicBezTo>
                  <a:close/>
                </a:path>
              </a:pathLst>
            </a:custGeom>
            <a:solidFill>
              <a:srgbClr val="FFD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26416" cy="96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23724" y="3292475"/>
            <a:ext cx="5219428" cy="4548978"/>
            <a:chOff x="0" y="0"/>
            <a:chExt cx="6959237" cy="6065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99343" cy="5486400"/>
            </a:xfrm>
            <a:custGeom>
              <a:avLst/>
              <a:gdLst/>
              <a:ahLst/>
              <a:cxnLst/>
              <a:rect l="l" t="t" r="r" b="b"/>
              <a:pathLst>
                <a:path w="4299343" h="5486400">
                  <a:moveTo>
                    <a:pt x="0" y="0"/>
                  </a:moveTo>
                  <a:lnTo>
                    <a:pt x="4299343" y="0"/>
                  </a:lnTo>
                  <a:lnTo>
                    <a:pt x="429934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7199" y="578903"/>
              <a:ext cx="3212038" cy="5486400"/>
            </a:xfrm>
            <a:custGeom>
              <a:avLst/>
              <a:gdLst/>
              <a:ahLst/>
              <a:cxnLst/>
              <a:rect l="l" t="t" r="r" b="b"/>
              <a:pathLst>
                <a:path w="3212038" h="5486400">
                  <a:moveTo>
                    <a:pt x="0" y="0"/>
                  </a:moveTo>
                  <a:lnTo>
                    <a:pt x="3212038" y="0"/>
                  </a:lnTo>
                  <a:lnTo>
                    <a:pt x="321203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309647"/>
            <a:ext cx="12237180" cy="2832567"/>
            <a:chOff x="0" y="0"/>
            <a:chExt cx="16316240" cy="3776757"/>
          </a:xfrm>
        </p:grpSpPr>
        <p:sp>
          <p:nvSpPr>
            <p:cNvPr id="9" name="TextBox 9"/>
            <p:cNvSpPr txBox="1"/>
            <p:nvPr/>
          </p:nvSpPr>
          <p:spPr>
            <a:xfrm>
              <a:off x="0" y="1570880"/>
              <a:ext cx="14911451" cy="2205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1012C"/>
                  </a:solidFill>
                  <a:latin typeface="HK Grotesk Semi-Bold"/>
                </a:rPr>
                <a:t>The dataset of fiscal year 2020 and 2021 is available. </a:t>
              </a:r>
            </a:p>
            <a:p>
              <a:pPr marL="690881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1012C"/>
                  </a:solidFill>
                  <a:latin typeface="HK Grotesk Semi-Bold"/>
                </a:rPr>
                <a:t>Atliq Hardwares fiscal year starts from 1st September and ends on 31st August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316240" cy="106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222A9B"/>
                  </a:solidFill>
                  <a:latin typeface="HK Grotesk Semi-Bold"/>
                </a:rPr>
                <a:t>Database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4849" y="6129736"/>
            <a:ext cx="16998302" cy="33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Product Details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dim_product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Customer Information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dim_customer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Gross prices of product throughout the fiscal year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fact_gross_price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Manufacturing cost of product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fact_manufacturing_cost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Pre invoice deduction made during fiscal year 2020-2021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fact_pre_invoice_deduction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14042"/>
                </a:solidFill>
                <a:latin typeface="HK Grotesk Bold"/>
              </a:rPr>
              <a:t> Monthly sales insights of products of Atliq Hardware : </a:t>
            </a:r>
            <a:r>
              <a:rPr lang="en-US" sz="3200" u="sng">
                <a:solidFill>
                  <a:srgbClr val="414042"/>
                </a:solidFill>
                <a:latin typeface="HK Grotesk Bold"/>
              </a:rPr>
              <a:t>fact_sales_monthly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061106"/>
            <a:ext cx="1223718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222A9B"/>
                </a:solidFill>
                <a:latin typeface="HK Grotesk Bold Italics"/>
              </a:rPr>
              <a:t>MySQL Database : atliq_hardware_db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7352" y="1557310"/>
            <a:ext cx="12681948" cy="8530112"/>
            <a:chOff x="0" y="0"/>
            <a:chExt cx="14161075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1075" cy="9525000"/>
            </a:xfrm>
            <a:custGeom>
              <a:avLst/>
              <a:gdLst/>
              <a:ahLst/>
              <a:cxnLst/>
              <a:rect l="l" t="t" r="r" b="b"/>
              <a:pathLst>
                <a:path w="14161075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481477" y="0"/>
                    <a:pt x="1076242" y="0"/>
                  </a:cubicBezTo>
                  <a:lnTo>
                    <a:pt x="13084834" y="0"/>
                  </a:lnTo>
                  <a:cubicBezTo>
                    <a:pt x="13679598" y="0"/>
                    <a:pt x="14161075" y="217170"/>
                    <a:pt x="14161075" y="482600"/>
                  </a:cubicBezTo>
                  <a:lnTo>
                    <a:pt x="14161075" y="9042400"/>
                  </a:lnTo>
                  <a:cubicBezTo>
                    <a:pt x="14161075" y="9309100"/>
                    <a:pt x="13679598" y="9525000"/>
                    <a:pt x="13084834" y="9525000"/>
                  </a:cubicBezTo>
                  <a:lnTo>
                    <a:pt x="1076242" y="9525000"/>
                  </a:lnTo>
                  <a:cubicBezTo>
                    <a:pt x="48430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t="-3802" b="-380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8700" y="3915598"/>
            <a:ext cx="2461465" cy="3813537"/>
          </a:xfrm>
          <a:custGeom>
            <a:avLst/>
            <a:gdLst/>
            <a:ahLst/>
            <a:cxnLst/>
            <a:rect l="l" t="t" r="r" b="b"/>
            <a:pathLst>
              <a:path w="2461465" h="3813537">
                <a:moveTo>
                  <a:pt x="0" y="0"/>
                </a:moveTo>
                <a:lnTo>
                  <a:pt x="2461465" y="0"/>
                </a:lnTo>
                <a:lnTo>
                  <a:pt x="2461465" y="3813537"/>
                </a:lnTo>
                <a:lnTo>
                  <a:pt x="0" y="381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90565"/>
            <a:ext cx="9051992" cy="10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22A9B"/>
                </a:solidFill>
                <a:latin typeface="HK Grotesk Bold"/>
              </a:rPr>
              <a:t>Data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60067"/>
            <a:ext cx="4525996" cy="54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14042"/>
                </a:solidFill>
                <a:latin typeface="HK Grotesk Semi-Bold"/>
              </a:rPr>
              <a:t>Table Relationship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51297" y="4907701"/>
            <a:ext cx="4222776" cy="5190097"/>
          </a:xfrm>
          <a:custGeom>
            <a:avLst/>
            <a:gdLst/>
            <a:ahLst/>
            <a:cxnLst/>
            <a:rect l="l" t="t" r="r" b="b"/>
            <a:pathLst>
              <a:path w="4222776" h="5190097">
                <a:moveTo>
                  <a:pt x="0" y="0"/>
                </a:moveTo>
                <a:lnTo>
                  <a:pt x="4222776" y="0"/>
                </a:lnTo>
                <a:lnTo>
                  <a:pt x="4222776" y="5190098"/>
                </a:lnTo>
                <a:lnTo>
                  <a:pt x="0" y="5190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8" t="-925" b="-683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3700" y="2477273"/>
            <a:ext cx="5138924" cy="2516154"/>
          </a:xfrm>
          <a:custGeom>
            <a:avLst/>
            <a:gdLst/>
            <a:ahLst/>
            <a:cxnLst/>
            <a:rect l="l" t="t" r="r" b="b"/>
            <a:pathLst>
              <a:path w="5138924" h="2516154">
                <a:moveTo>
                  <a:pt x="0" y="0"/>
                </a:moveTo>
                <a:lnTo>
                  <a:pt x="5138925" y="0"/>
                </a:lnTo>
                <a:lnTo>
                  <a:pt x="5138925" y="2516153"/>
                </a:lnTo>
                <a:lnTo>
                  <a:pt x="0" y="2516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98627" y="-28942"/>
            <a:ext cx="14890746" cy="1570307"/>
            <a:chOff x="0" y="0"/>
            <a:chExt cx="19854328" cy="209374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Provide the list of markets in which customer "Atliq Exclusive" operates its business in the APAC region.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632470" y="1028700"/>
            <a:ext cx="3372240" cy="3433554"/>
          </a:xfrm>
          <a:custGeom>
            <a:avLst/>
            <a:gdLst/>
            <a:ahLst/>
            <a:cxnLst/>
            <a:rect l="l" t="t" r="r" b="b"/>
            <a:pathLst>
              <a:path w="3372240" h="3433554">
                <a:moveTo>
                  <a:pt x="0" y="0"/>
                </a:moveTo>
                <a:lnTo>
                  <a:pt x="3372240" y="0"/>
                </a:lnTo>
                <a:lnTo>
                  <a:pt x="3372240" y="3433554"/>
                </a:lnTo>
                <a:lnTo>
                  <a:pt x="0" y="3433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013575" y="1972475"/>
            <a:ext cx="9245725" cy="8125324"/>
            <a:chOff x="0" y="0"/>
            <a:chExt cx="12327633" cy="10833765"/>
          </a:xfrm>
        </p:grpSpPr>
        <p:sp>
          <p:nvSpPr>
            <p:cNvPr id="14" name="Freeform 14"/>
            <p:cNvSpPr/>
            <p:nvPr/>
          </p:nvSpPr>
          <p:spPr>
            <a:xfrm>
              <a:off x="2433135" y="4252358"/>
              <a:ext cx="9894498" cy="6581407"/>
            </a:xfrm>
            <a:custGeom>
              <a:avLst/>
              <a:gdLst/>
              <a:ahLst/>
              <a:cxnLst/>
              <a:rect l="l" t="t" r="r" b="b"/>
              <a:pathLst>
                <a:path w="9894498" h="6581407">
                  <a:moveTo>
                    <a:pt x="0" y="0"/>
                  </a:moveTo>
                  <a:lnTo>
                    <a:pt x="9894498" y="0"/>
                  </a:lnTo>
                  <a:lnTo>
                    <a:pt x="9894498" y="6581407"/>
                  </a:lnTo>
                  <a:lnTo>
                    <a:pt x="0" y="6581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12" b="-20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005466" cy="6449176"/>
            </a:xfrm>
            <a:custGeom>
              <a:avLst/>
              <a:gdLst/>
              <a:ahLst/>
              <a:cxnLst/>
              <a:rect l="l" t="t" r="r" b="b"/>
              <a:pathLst>
                <a:path w="10005466" h="6449176">
                  <a:moveTo>
                    <a:pt x="0" y="0"/>
                  </a:moveTo>
                  <a:lnTo>
                    <a:pt x="10005466" y="0"/>
                  </a:lnTo>
                  <a:lnTo>
                    <a:pt x="10005466" y="6449176"/>
                  </a:lnTo>
                  <a:lnTo>
                    <a:pt x="0" y="644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932" b="-201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73700" y="174138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700" y="5841151"/>
            <a:ext cx="2924462" cy="295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In the APAC region, Altiq Exclusive store established its presence in 8 major markets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1571" y="5898301"/>
            <a:ext cx="3558926" cy="4114800"/>
          </a:xfrm>
          <a:custGeom>
            <a:avLst/>
            <a:gdLst/>
            <a:ahLst/>
            <a:cxnLst/>
            <a:rect l="l" t="t" r="r" b="b"/>
            <a:pathLst>
              <a:path w="3558926" h="4114800">
                <a:moveTo>
                  <a:pt x="0" y="0"/>
                </a:moveTo>
                <a:lnTo>
                  <a:pt x="3558925" y="0"/>
                </a:lnTo>
                <a:lnTo>
                  <a:pt x="355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7677" y="0"/>
            <a:ext cx="10381677" cy="10287000"/>
            <a:chOff x="0" y="0"/>
            <a:chExt cx="273426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4269" cy="2709333"/>
            </a:xfrm>
            <a:custGeom>
              <a:avLst/>
              <a:gdLst/>
              <a:ahLst/>
              <a:cxnLst/>
              <a:rect l="l" t="t" r="r" b="b"/>
              <a:pathLst>
                <a:path w="2734269" h="2709333">
                  <a:moveTo>
                    <a:pt x="37286" y="0"/>
                  </a:moveTo>
                  <a:lnTo>
                    <a:pt x="2696982" y="0"/>
                  </a:lnTo>
                  <a:cubicBezTo>
                    <a:pt x="2706871" y="0"/>
                    <a:pt x="2716355" y="3928"/>
                    <a:pt x="2723348" y="10921"/>
                  </a:cubicBezTo>
                  <a:cubicBezTo>
                    <a:pt x="2730340" y="17914"/>
                    <a:pt x="2734269" y="27397"/>
                    <a:pt x="2734269" y="37286"/>
                  </a:cubicBezTo>
                  <a:lnTo>
                    <a:pt x="2734269" y="2672047"/>
                  </a:lnTo>
                  <a:cubicBezTo>
                    <a:pt x="2734269" y="2681936"/>
                    <a:pt x="2730340" y="2691420"/>
                    <a:pt x="2723348" y="2698412"/>
                  </a:cubicBezTo>
                  <a:cubicBezTo>
                    <a:pt x="2716355" y="2705405"/>
                    <a:pt x="2706871" y="2709333"/>
                    <a:pt x="2696982" y="2709333"/>
                  </a:cubicBezTo>
                  <a:lnTo>
                    <a:pt x="37286" y="2709333"/>
                  </a:lnTo>
                  <a:cubicBezTo>
                    <a:pt x="27397" y="2709333"/>
                    <a:pt x="17914" y="2705405"/>
                    <a:pt x="10921" y="2698412"/>
                  </a:cubicBezTo>
                  <a:cubicBezTo>
                    <a:pt x="3928" y="2691420"/>
                    <a:pt x="0" y="2681936"/>
                    <a:pt x="0" y="2672047"/>
                  </a:cubicBezTo>
                  <a:lnTo>
                    <a:pt x="0" y="37286"/>
                  </a:lnTo>
                  <a:cubicBezTo>
                    <a:pt x="0" y="27397"/>
                    <a:pt x="3928" y="17914"/>
                    <a:pt x="10921" y="10921"/>
                  </a:cubicBezTo>
                  <a:cubicBezTo>
                    <a:pt x="17914" y="3928"/>
                    <a:pt x="27397" y="0"/>
                    <a:pt x="3728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426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8627" y="-28942"/>
            <a:ext cx="14890746" cy="1570307"/>
            <a:chOff x="0" y="0"/>
            <a:chExt cx="19854328" cy="209374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854328" cy="2093742"/>
              <a:chOff x="0" y="0"/>
              <a:chExt cx="3921843" cy="41357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21842" cy="413579"/>
              </a:xfrm>
              <a:custGeom>
                <a:avLst/>
                <a:gdLst/>
                <a:ahLst/>
                <a:cxnLst/>
                <a:rect l="l" t="t" r="r" b="b"/>
                <a:pathLst>
                  <a:path w="3921842" h="413579">
                    <a:moveTo>
                      <a:pt x="25996" y="0"/>
                    </a:moveTo>
                    <a:lnTo>
                      <a:pt x="3895847" y="0"/>
                    </a:lnTo>
                    <a:cubicBezTo>
                      <a:pt x="3902741" y="0"/>
                      <a:pt x="3909353" y="2739"/>
                      <a:pt x="3914229" y="7614"/>
                    </a:cubicBezTo>
                    <a:cubicBezTo>
                      <a:pt x="3919103" y="12489"/>
                      <a:pt x="3921842" y="19101"/>
                      <a:pt x="3921842" y="25996"/>
                    </a:cubicBezTo>
                    <a:lnTo>
                      <a:pt x="3921842" y="387583"/>
                    </a:lnTo>
                    <a:cubicBezTo>
                      <a:pt x="3921842" y="394477"/>
                      <a:pt x="3919103" y="401090"/>
                      <a:pt x="3914229" y="405965"/>
                    </a:cubicBezTo>
                    <a:cubicBezTo>
                      <a:pt x="3909353" y="410840"/>
                      <a:pt x="3902741" y="413579"/>
                      <a:pt x="3895847" y="413579"/>
                    </a:cubicBezTo>
                    <a:lnTo>
                      <a:pt x="25996" y="413579"/>
                    </a:lnTo>
                    <a:cubicBezTo>
                      <a:pt x="19101" y="413579"/>
                      <a:pt x="12489" y="410840"/>
                      <a:pt x="7614" y="405965"/>
                    </a:cubicBezTo>
                    <a:cubicBezTo>
                      <a:pt x="2739" y="401090"/>
                      <a:pt x="0" y="394477"/>
                      <a:pt x="0" y="387583"/>
                    </a:cubicBezTo>
                    <a:lnTo>
                      <a:pt x="0" y="25996"/>
                    </a:lnTo>
                    <a:cubicBezTo>
                      <a:pt x="0" y="19101"/>
                      <a:pt x="2739" y="12489"/>
                      <a:pt x="7614" y="7614"/>
                    </a:cubicBezTo>
                    <a:cubicBezTo>
                      <a:pt x="12489" y="2739"/>
                      <a:pt x="19101" y="0"/>
                      <a:pt x="25996" y="0"/>
                    </a:cubicBezTo>
                    <a:close/>
                  </a:path>
                </a:pathLst>
              </a:custGeom>
              <a:solidFill>
                <a:srgbClr val="D2E7F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3921843" cy="451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742112" y="348371"/>
              <a:ext cx="18370103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4199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HK Grotesk Bold Italics"/>
                </a:rPr>
                <a:t>What is the percentage of unique product increase in 2021 vs. 2020?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87950" y="2423056"/>
            <a:ext cx="8334939" cy="3475246"/>
          </a:xfrm>
          <a:custGeom>
            <a:avLst/>
            <a:gdLst/>
            <a:ahLst/>
            <a:cxnLst/>
            <a:rect l="l" t="t" r="r" b="b"/>
            <a:pathLst>
              <a:path w="8334939" h="3475246">
                <a:moveTo>
                  <a:pt x="0" y="0"/>
                </a:moveTo>
                <a:lnTo>
                  <a:pt x="8334939" y="0"/>
                </a:lnTo>
                <a:lnTo>
                  <a:pt x="8334939" y="3475245"/>
                </a:lnTo>
                <a:lnTo>
                  <a:pt x="0" y="347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98162" y="6427586"/>
            <a:ext cx="8361275" cy="1162530"/>
          </a:xfrm>
          <a:custGeom>
            <a:avLst/>
            <a:gdLst/>
            <a:ahLst/>
            <a:cxnLst/>
            <a:rect l="l" t="t" r="r" b="b"/>
            <a:pathLst>
              <a:path w="8361275" h="1162530">
                <a:moveTo>
                  <a:pt x="0" y="0"/>
                </a:moveTo>
                <a:lnTo>
                  <a:pt x="8361275" y="0"/>
                </a:lnTo>
                <a:lnTo>
                  <a:pt x="8361275" y="1162531"/>
                </a:lnTo>
                <a:lnTo>
                  <a:pt x="0" y="1162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681464" y="1210508"/>
            <a:ext cx="2559340" cy="2024206"/>
          </a:xfrm>
          <a:custGeom>
            <a:avLst/>
            <a:gdLst/>
            <a:ahLst/>
            <a:cxnLst/>
            <a:rect l="l" t="t" r="r" b="b"/>
            <a:pathLst>
              <a:path w="2559340" h="2024206">
                <a:moveTo>
                  <a:pt x="0" y="0"/>
                </a:moveTo>
                <a:lnTo>
                  <a:pt x="2559341" y="0"/>
                </a:lnTo>
                <a:lnTo>
                  <a:pt x="2559341" y="2024205"/>
                </a:lnTo>
                <a:lnTo>
                  <a:pt x="0" y="2024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74339" y="2010575"/>
            <a:ext cx="4046623" cy="2791993"/>
          </a:xfrm>
          <a:custGeom>
            <a:avLst/>
            <a:gdLst/>
            <a:ahLst/>
            <a:cxnLst/>
            <a:rect l="l" t="t" r="r" b="b"/>
            <a:pathLst>
              <a:path w="4046623" h="2791993">
                <a:moveTo>
                  <a:pt x="0" y="0"/>
                </a:moveTo>
                <a:lnTo>
                  <a:pt x="4046623" y="0"/>
                </a:lnTo>
                <a:lnTo>
                  <a:pt x="4046623" y="2791993"/>
                </a:lnTo>
                <a:lnTo>
                  <a:pt x="0" y="27919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54337" y="3406571"/>
            <a:ext cx="4043551" cy="2748905"/>
          </a:xfrm>
          <a:custGeom>
            <a:avLst/>
            <a:gdLst/>
            <a:ahLst/>
            <a:cxnLst/>
            <a:rect l="l" t="t" r="r" b="b"/>
            <a:pathLst>
              <a:path w="4043551" h="2748905">
                <a:moveTo>
                  <a:pt x="0" y="0"/>
                </a:moveTo>
                <a:lnTo>
                  <a:pt x="4043551" y="0"/>
                </a:lnTo>
                <a:lnTo>
                  <a:pt x="4043551" y="2748905"/>
                </a:lnTo>
                <a:lnTo>
                  <a:pt x="0" y="2748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39178" y="6688104"/>
            <a:ext cx="4321957" cy="2862595"/>
          </a:xfrm>
          <a:custGeom>
            <a:avLst/>
            <a:gdLst/>
            <a:ahLst/>
            <a:cxnLst/>
            <a:rect l="l" t="t" r="r" b="b"/>
            <a:pathLst>
              <a:path w="4321957" h="2862595">
                <a:moveTo>
                  <a:pt x="0" y="0"/>
                </a:moveTo>
                <a:lnTo>
                  <a:pt x="4321957" y="0"/>
                </a:lnTo>
                <a:lnTo>
                  <a:pt x="4321957" y="2862595"/>
                </a:lnTo>
                <a:lnTo>
                  <a:pt x="0" y="2862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3700" y="8062251"/>
            <a:ext cx="8049189" cy="147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14042"/>
                </a:solidFill>
                <a:latin typeface="HK Grotesk Bold"/>
              </a:rPr>
              <a:t>A 36.33% increase in unique product count from 2020 to 2021 may indicate that the business has grown significantly in the past year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700" y="1741389"/>
            <a:ext cx="2924462" cy="4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414042"/>
                </a:solidFill>
                <a:latin typeface="HK Grotesk Bold"/>
              </a:rPr>
              <a:t>MySQL Query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1087</Words>
  <Application>Microsoft Office PowerPoint</Application>
  <PresentationFormat>Custom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HK Grotesk Semi-Bold</vt:lpstr>
      <vt:lpstr>HK Grotesk</vt:lpstr>
      <vt:lpstr>HK Grotesk Bold</vt:lpstr>
      <vt:lpstr>HK Grotesk Bold Italics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Atilq Hardware</dc:title>
  <cp:lastModifiedBy>Admin</cp:lastModifiedBy>
  <cp:revision>2</cp:revision>
  <dcterms:created xsi:type="dcterms:W3CDTF">2006-08-16T00:00:00Z</dcterms:created>
  <dcterms:modified xsi:type="dcterms:W3CDTF">2024-02-09T07:47:44Z</dcterms:modified>
  <dc:identifier>DAF8NXMdGzA</dc:identifier>
</cp:coreProperties>
</file>